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68" r:id="rId3"/>
    <p:sldId id="266" r:id="rId4"/>
    <p:sldId id="262" r:id="rId5"/>
    <p:sldId id="270" r:id="rId6"/>
    <p:sldId id="274" r:id="rId7"/>
    <p:sldId id="275" r:id="rId8"/>
    <p:sldId id="265" r:id="rId9"/>
    <p:sldId id="278" r:id="rId10"/>
    <p:sldId id="282" r:id="rId11"/>
    <p:sldId id="27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orient="horz" pos="1604">
          <p15:clr>
            <a:srgbClr val="A4A3A4"/>
          </p15:clr>
        </p15:guide>
        <p15:guide id="3" orient="horz" pos="580">
          <p15:clr>
            <a:srgbClr val="A4A3A4"/>
          </p15:clr>
        </p15:guide>
        <p15:guide id="4" orient="horz" pos="1418">
          <p15:clr>
            <a:srgbClr val="A4A3A4"/>
          </p15:clr>
        </p15:guide>
        <p15:guide id="5" orient="horz" pos="396">
          <p15:clr>
            <a:srgbClr val="A4A3A4"/>
          </p15:clr>
        </p15:guide>
        <p15:guide id="6" orient="horz" pos="1788">
          <p15:clr>
            <a:srgbClr val="A4A3A4"/>
          </p15:clr>
        </p15:guide>
        <p15:guide id="7" orient="horz" pos="3042">
          <p15:clr>
            <a:srgbClr val="A4A3A4"/>
          </p15:clr>
        </p15:guide>
        <p15:guide id="8" orient="horz" pos="2840">
          <p15:clr>
            <a:srgbClr val="A4A3A4"/>
          </p15:clr>
        </p15:guide>
        <p15:guide id="9" pos="4826">
          <p15:clr>
            <a:srgbClr val="A4A3A4"/>
          </p15:clr>
        </p15:guide>
        <p15:guide id="10" pos="204">
          <p15:clr>
            <a:srgbClr val="A4A3A4"/>
          </p15:clr>
        </p15:guide>
        <p15:guide id="11" pos="958">
          <p15:clr>
            <a:srgbClr val="A4A3A4"/>
          </p15:clr>
        </p15:guide>
        <p15:guide id="12" pos="1832">
          <p15:clr>
            <a:srgbClr val="A4A3A4"/>
          </p15:clr>
        </p15:guide>
        <p15:guide id="13" pos="4674">
          <p15:clr>
            <a:srgbClr val="A4A3A4"/>
          </p15:clr>
        </p15:guide>
        <p15:guide id="14" pos="2881">
          <p15:clr>
            <a:srgbClr val="A4A3A4"/>
          </p15:clr>
        </p15:guide>
        <p15:guide id="15" pos="1058">
          <p15:clr>
            <a:srgbClr val="A4A3A4"/>
          </p15:clr>
        </p15:guide>
        <p15:guide id="16" pos="39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99CCFF"/>
    <a:srgbClr val="3399FF"/>
    <a:srgbClr val="CCECFF"/>
    <a:srgbClr val="6699FF"/>
    <a:srgbClr val="0066FF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4636" autoAdjust="0"/>
  </p:normalViewPr>
  <p:slideViewPr>
    <p:cSldViewPr snapToGrid="0">
      <p:cViewPr varScale="1">
        <p:scale>
          <a:sx n="107" d="100"/>
          <a:sy n="107" d="100"/>
        </p:scale>
        <p:origin x="1902" y="114"/>
      </p:cViewPr>
      <p:guideLst>
        <p:guide orient="horz" pos="4080"/>
        <p:guide orient="horz" pos="1604"/>
        <p:guide orient="horz" pos="580"/>
        <p:guide orient="horz" pos="1418"/>
        <p:guide orient="horz" pos="396"/>
        <p:guide orient="horz" pos="1788"/>
        <p:guide orient="horz" pos="3042"/>
        <p:guide orient="horz" pos="2840"/>
        <p:guide pos="4826"/>
        <p:guide pos="204"/>
        <p:guide pos="958"/>
        <p:guide pos="1832"/>
        <p:guide pos="4674"/>
        <p:guide pos="2881"/>
        <p:guide pos="1058"/>
        <p:guide pos="39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62858-6B4D-4087-94E1-923F819EAD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698F2-26E9-4E2D-A9E8-587A9409EB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7129C-8F15-4BAF-8261-66C3B69ECA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542E4-08C1-4A06-827A-A3EAC092A7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E75E3-A4DF-427C-AFD2-E2A52E5951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2176A-DFDC-49BE-84BA-F0525AC57E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D80EC-0B87-4A1B-81AB-DF04173EAF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F349A-BC09-4E1B-9231-97EA333478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0DEB1-EA11-496A-98BC-2A0199C507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DBB63-8EB7-43D3-ABDE-EE422AA426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C7213-B4FD-4AEF-8498-C817397621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044FBC-3D5B-4626-A553-FC513E81848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AutoShape 4"/>
          <p:cNvSpPr>
            <a:spLocks noChangeArrowheads="1"/>
          </p:cNvSpPr>
          <p:nvPr/>
        </p:nvSpPr>
        <p:spPr bwMode="auto">
          <a:xfrm rot="-1373624">
            <a:off x="8604250" y="-26988"/>
            <a:ext cx="517525" cy="569913"/>
          </a:xfrm>
          <a:prstGeom prst="star4">
            <a:avLst>
              <a:gd name="adj" fmla="val 5995"/>
            </a:avLst>
          </a:prstGeom>
          <a:gradFill rotWithShape="1">
            <a:gsLst>
              <a:gs pos="0">
                <a:srgbClr val="CCCCFF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23850" y="-38099"/>
            <a:ext cx="63475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b="1" dirty="0">
                <a:solidFill>
                  <a:srgbClr val="9999FF"/>
                </a:solidFill>
              </a:rPr>
              <a:t>Отделение среднего профессионального образования</a:t>
            </a:r>
            <a:br>
              <a:rPr lang="en-US" sz="1600" b="1" dirty="0">
                <a:solidFill>
                  <a:srgbClr val="9999FF"/>
                </a:solidFill>
              </a:rPr>
            </a:br>
            <a:endParaRPr lang="ru-RU" sz="1600" b="1" dirty="0">
              <a:solidFill>
                <a:srgbClr val="9999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36550" y="693738"/>
            <a:ext cx="7019870" cy="24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CECFF"/>
                </a:solidFill>
              </a:rPr>
              <a:t>Направление </a:t>
            </a:r>
            <a:endParaRPr lang="en-US" sz="2400" b="1" dirty="0">
              <a:solidFill>
                <a:srgbClr val="CCECFF"/>
              </a:solidFill>
            </a:endParaRPr>
          </a:p>
          <a:p>
            <a:r>
              <a:rPr lang="ru-RU" sz="3200" b="1" dirty="0">
                <a:solidFill>
                  <a:srgbClr val="6699FF"/>
                </a:solidFill>
                <a:latin typeface="Tahoma" pitchFamily="34" charset="0"/>
              </a:rPr>
              <a:t>Прикладная информатика</a:t>
            </a:r>
            <a:endParaRPr lang="en-US" sz="3200" b="1" dirty="0">
              <a:solidFill>
                <a:srgbClr val="6699FF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bg1"/>
                </a:solidFill>
                <a:latin typeface="+mj-lt"/>
              </a:rPr>
              <a:t>Профили:</a:t>
            </a:r>
            <a:r>
              <a:rPr lang="ru-RU" sz="2400" b="1" dirty="0">
                <a:solidFill>
                  <a:srgbClr val="3399FF"/>
                </a:solidFill>
                <a:latin typeface="+mj-lt"/>
              </a:rPr>
              <a:t> </a:t>
            </a:r>
          </a:p>
          <a:p>
            <a:pPr>
              <a:lnSpc>
                <a:spcPct val="80000"/>
              </a:lnSpc>
            </a:pPr>
            <a:endParaRPr lang="en-US" sz="1000" b="1" dirty="0">
              <a:solidFill>
                <a:srgbClr val="3399FF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6699FF"/>
                </a:solidFill>
                <a:latin typeface="Tahoma" pitchFamily="34" charset="0"/>
              </a:rPr>
              <a:t>«Государственное и муниципальное управление»,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6699FF"/>
                </a:solidFill>
                <a:latin typeface="Tahoma" pitchFamily="34" charset="0"/>
              </a:rPr>
              <a:t>«Экономика»,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6699FF"/>
                </a:solidFill>
                <a:latin typeface="Tahoma" pitchFamily="34" charset="0"/>
              </a:rPr>
              <a:t>«Менеджмент»</a:t>
            </a:r>
          </a:p>
        </p:txBody>
      </p:sp>
    </p:spTree>
    <p:custDataLst>
      <p:tags r:id="rId1"/>
    </p:custDataLst>
  </p:cSld>
  <p:clrMapOvr>
    <a:masterClrMapping/>
  </p:clrMapOvr>
  <p:transition advClick="0"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9" presetClass="exit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3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3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63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4" grpId="1" animBg="1"/>
      <p:bldP spid="56324" grpId="2" animBg="1"/>
      <p:bldP spid="56325" grpId="0"/>
      <p:bldP spid="56326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 descr="000070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51175"/>
            <a:ext cx="4572000" cy="3546475"/>
          </a:xfrm>
          <a:prstGeom prst="rect">
            <a:avLst/>
          </a:prstGeom>
          <a:noFill/>
        </p:spPr>
      </p:pic>
      <p:pic>
        <p:nvPicPr>
          <p:cNvPr id="34828" name="Picture 12" descr="00007168"/>
          <p:cNvPicPr>
            <a:picLocks noChangeAspect="1" noChangeArrowheads="1"/>
          </p:cNvPicPr>
          <p:nvPr/>
        </p:nvPicPr>
        <p:blipFill>
          <a:blip r:embed="rId4"/>
          <a:srcRect r="5313"/>
          <a:stretch>
            <a:fillRect/>
          </a:stretch>
        </p:blipFill>
        <p:spPr bwMode="auto">
          <a:xfrm>
            <a:off x="4572000" y="3059113"/>
            <a:ext cx="4572000" cy="3538537"/>
          </a:xfrm>
          <a:prstGeom prst="rect">
            <a:avLst/>
          </a:prstGeom>
          <a:noFill/>
        </p:spPr>
      </p:pic>
      <p:pic>
        <p:nvPicPr>
          <p:cNvPr id="34824" name="Picture 8" descr="fon_d"/>
          <p:cNvPicPr>
            <a:picLocks noChangeAspect="1" noChangeArrowheads="1"/>
          </p:cNvPicPr>
          <p:nvPr/>
        </p:nvPicPr>
        <p:blipFill>
          <a:blip r:embed="rId5"/>
          <a:srcRect l="3711"/>
          <a:stretch>
            <a:fillRect/>
          </a:stretch>
        </p:blipFill>
        <p:spPr bwMode="auto">
          <a:xfrm>
            <a:off x="0" y="0"/>
            <a:ext cx="9144000" cy="523875"/>
          </a:xfrm>
          <a:prstGeom prst="rect">
            <a:avLst/>
          </a:prstGeom>
          <a:noFill/>
        </p:spPr>
      </p:pic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334963" y="763588"/>
            <a:ext cx="880903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60000"/>
              </a:spcBef>
            </a:pPr>
            <a:r>
              <a:rPr lang="ru-RU" sz="2800" b="1" dirty="0">
                <a:solidFill>
                  <a:srgbClr val="9999FF"/>
                </a:solidFill>
                <a:latin typeface="Tahoma" pitchFamily="34" charset="0"/>
              </a:rPr>
              <a:t>Профессиональные перспективы наших выпускников – работа с современными информационными системами </a:t>
            </a:r>
          </a:p>
        </p:txBody>
      </p:sp>
      <p:pic>
        <p:nvPicPr>
          <p:cNvPr id="34829" name="Picture 13" descr="00000820"/>
          <p:cNvPicPr>
            <a:picLocks noChangeAspect="1" noChangeArrowheads="1"/>
          </p:cNvPicPr>
          <p:nvPr/>
        </p:nvPicPr>
        <p:blipFill>
          <a:blip r:embed="rId6"/>
          <a:srcRect t="1242"/>
          <a:stretch>
            <a:fillRect/>
          </a:stretch>
        </p:blipFill>
        <p:spPr bwMode="auto">
          <a:xfrm>
            <a:off x="4572000" y="3062288"/>
            <a:ext cx="4572000" cy="3535362"/>
          </a:xfrm>
          <a:prstGeom prst="rect">
            <a:avLst/>
          </a:prstGeom>
          <a:noFill/>
        </p:spPr>
      </p:pic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323850" y="2251075"/>
            <a:ext cx="85090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28650" indent="-628650">
              <a:lnSpc>
                <a:spcPct val="85000"/>
              </a:lnSpc>
              <a:spcAft>
                <a:spcPct val="40000"/>
              </a:spcAft>
              <a:buFont typeface="Wingdings" pitchFamily="2" charset="2"/>
              <a:buChar char="ü"/>
            </a:pP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в административном управлении, </a:t>
            </a:r>
          </a:p>
          <a:p>
            <a:pPr marL="628650" indent="-628650">
              <a:lnSpc>
                <a:spcPct val="85000"/>
              </a:lnSpc>
              <a:spcAft>
                <a:spcPct val="40000"/>
              </a:spcAft>
              <a:buFont typeface="Wingdings" pitchFamily="2" charset="2"/>
              <a:buChar char="ü"/>
            </a:pP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в банковском, страховом и таможенном деле, </a:t>
            </a:r>
          </a:p>
          <a:p>
            <a:pPr marL="628650" indent="-628650">
              <a:lnSpc>
                <a:spcPct val="85000"/>
              </a:lnSpc>
              <a:spcAft>
                <a:spcPct val="40000"/>
              </a:spcAft>
              <a:buFont typeface="Wingdings" pitchFamily="2" charset="2"/>
              <a:buChar char="ü"/>
            </a:pP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в налогообложении, </a:t>
            </a:r>
          </a:p>
          <a:p>
            <a:pPr marL="628650" indent="-628650">
              <a:lnSpc>
                <a:spcPct val="85000"/>
              </a:lnSpc>
              <a:spcAft>
                <a:spcPct val="40000"/>
              </a:spcAft>
              <a:buFont typeface="Wingdings" pitchFamily="2" charset="2"/>
              <a:buChar char="ü"/>
            </a:pP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в бухгалтерском учете</a:t>
            </a:r>
            <a:br>
              <a:rPr lang="ru-RU" sz="2400" b="1" dirty="0">
                <a:solidFill>
                  <a:srgbClr val="9999FF"/>
                </a:solidFill>
                <a:latin typeface="Tahoma" pitchFamily="34" charset="0"/>
              </a:rPr>
            </a:b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и аудите, </a:t>
            </a:r>
          </a:p>
          <a:p>
            <a:pPr marL="628650" indent="-628650">
              <a:lnSpc>
                <a:spcPct val="85000"/>
              </a:lnSpc>
              <a:spcAft>
                <a:spcPct val="40000"/>
              </a:spcAft>
              <a:buFont typeface="Wingdings" pitchFamily="2" charset="2"/>
              <a:buChar char="ü"/>
            </a:pP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в антикризисном </a:t>
            </a:r>
            <a:br>
              <a:rPr lang="ru-RU" sz="2400" b="1" dirty="0">
                <a:solidFill>
                  <a:srgbClr val="9999FF"/>
                </a:solidFill>
                <a:latin typeface="Tahoma" pitchFamily="34" charset="0"/>
              </a:rPr>
            </a:b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управлении, </a:t>
            </a:r>
          </a:p>
          <a:p>
            <a:pPr marL="628650" indent="-628650">
              <a:lnSpc>
                <a:spcPct val="85000"/>
              </a:lnSpc>
              <a:spcAft>
                <a:spcPct val="40000"/>
              </a:spcAft>
              <a:buFont typeface="Wingdings" pitchFamily="2" charset="2"/>
              <a:buChar char="ü"/>
            </a:pP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в оценочной</a:t>
            </a:r>
            <a:br>
              <a:rPr lang="ru-RU" sz="2400" b="1" dirty="0">
                <a:solidFill>
                  <a:srgbClr val="9999FF"/>
                </a:solidFill>
                <a:latin typeface="Tahoma" pitchFamily="34" charset="0"/>
              </a:rPr>
            </a:b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деятельности, </a:t>
            </a:r>
          </a:p>
          <a:p>
            <a:pPr marL="628650" indent="-628650">
              <a:lnSpc>
                <a:spcPct val="85000"/>
              </a:lnSpc>
              <a:spcAft>
                <a:spcPct val="40000"/>
              </a:spcAft>
              <a:buFont typeface="Wingdings" pitchFamily="2" charset="2"/>
              <a:buChar char="ü"/>
            </a:pP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в маркетинге </a:t>
            </a:r>
            <a:br>
              <a:rPr lang="ru-RU" sz="2400" b="1" dirty="0">
                <a:solidFill>
                  <a:srgbClr val="9999FF"/>
                </a:solidFill>
                <a:latin typeface="Tahoma" pitchFamily="34" charset="0"/>
              </a:rPr>
            </a:b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и рекламе. </a:t>
            </a:r>
          </a:p>
        </p:txBody>
      </p:sp>
      <p:sp>
        <p:nvSpPr>
          <p:cNvPr id="9" name="Rectangle 38"/>
          <p:cNvSpPr>
            <a:spLocks noChangeArrowheads="1"/>
          </p:cNvSpPr>
          <p:nvPr/>
        </p:nvSpPr>
        <p:spPr bwMode="auto">
          <a:xfrm>
            <a:off x="2092325" y="188913"/>
            <a:ext cx="670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1600" b="1" dirty="0">
                <a:solidFill>
                  <a:srgbClr val="9999FF"/>
                </a:solidFill>
              </a:rPr>
              <a:t>Направление «Прикладная информатика»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4DA812-97CB-970F-C652-8A6CEC614E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1" y="3059113"/>
            <a:ext cx="4473388" cy="3538538"/>
          </a:xfrm>
          <a:prstGeom prst="rect">
            <a:avLst/>
          </a:prstGeom>
        </p:spPr>
      </p:pic>
    </p:spTree>
  </p:cSld>
  <p:clrMapOvr>
    <a:masterClrMapping/>
  </p:clrMapOvr>
  <p:transition advClick="0" advTm="202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4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4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4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4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4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4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4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4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4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4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4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/>
      <p:bldP spid="34827" grpId="0" uiExpand="1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fon_d"/>
          <p:cNvPicPr>
            <a:picLocks noChangeAspect="1" noChangeArrowheads="1"/>
          </p:cNvPicPr>
          <p:nvPr/>
        </p:nvPicPr>
        <p:blipFill>
          <a:blip r:embed="rId3"/>
          <a:srcRect l="3711"/>
          <a:stretch>
            <a:fillRect/>
          </a:stretch>
        </p:blipFill>
        <p:spPr bwMode="auto">
          <a:xfrm>
            <a:off x="0" y="0"/>
            <a:ext cx="9144000" cy="523875"/>
          </a:xfrm>
          <a:prstGeom prst="rect">
            <a:avLst/>
          </a:prstGeom>
          <a:noFill/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092325" y="188913"/>
            <a:ext cx="670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1600" b="1">
                <a:solidFill>
                  <a:srgbClr val="9999FF"/>
                </a:solidFill>
              </a:rPr>
              <a:t>Специальность 080801 - Прикладная информатика в экономике</a:t>
            </a:r>
          </a:p>
        </p:txBody>
      </p:sp>
      <p:pic>
        <p:nvPicPr>
          <p:cNvPr id="22546" name="Picture 18" descr="fon_d"/>
          <p:cNvPicPr>
            <a:picLocks noChangeAspect="1" noChangeArrowheads="1"/>
          </p:cNvPicPr>
          <p:nvPr/>
        </p:nvPicPr>
        <p:blipFill>
          <a:blip r:embed="rId3"/>
          <a:srcRect l="3711"/>
          <a:stretch>
            <a:fillRect/>
          </a:stretch>
        </p:blipFill>
        <p:spPr bwMode="auto">
          <a:xfrm>
            <a:off x="0" y="0"/>
            <a:ext cx="9144000" cy="523875"/>
          </a:xfrm>
          <a:prstGeom prst="rect">
            <a:avLst/>
          </a:prstGeom>
          <a:noFill/>
        </p:spPr>
      </p:pic>
      <p:sp>
        <p:nvSpPr>
          <p:cNvPr id="22548" name="AutoShape 20"/>
          <p:cNvSpPr>
            <a:spLocks noChangeArrowheads="1"/>
          </p:cNvSpPr>
          <p:nvPr/>
        </p:nvSpPr>
        <p:spPr bwMode="auto">
          <a:xfrm rot="-1373624">
            <a:off x="4313238" y="3438525"/>
            <a:ext cx="517525" cy="569913"/>
          </a:xfrm>
          <a:prstGeom prst="star4">
            <a:avLst>
              <a:gd name="adj" fmla="val 5995"/>
            </a:avLst>
          </a:prstGeom>
          <a:gradFill rotWithShape="1">
            <a:gsLst>
              <a:gs pos="0">
                <a:srgbClr val="CCCCFF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3203575" y="5940425"/>
            <a:ext cx="602615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6600" b="1" dirty="0">
                <a:solidFill>
                  <a:srgbClr val="9999FF"/>
                </a:solidFill>
              </a:rPr>
              <a:t>До встречи !</a:t>
            </a:r>
            <a:r>
              <a:rPr lang="ru-RU" sz="4400" b="1" dirty="0">
                <a:solidFill>
                  <a:srgbClr val="9999FF"/>
                </a:solidFill>
              </a:rPr>
              <a:t> </a:t>
            </a: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476250" y="583174"/>
            <a:ext cx="7970838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9999FF"/>
                </a:solidFill>
              </a:rPr>
              <a:t>Мы будем рады видеть вас </a:t>
            </a:r>
          </a:p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9999FF"/>
                </a:solidFill>
              </a:rPr>
              <a:t>и в числе своих первокурсников,</a:t>
            </a:r>
          </a:p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9999FF"/>
                </a:solidFill>
              </a:rPr>
              <a:t>и среди </a:t>
            </a:r>
            <a:br>
              <a:rPr lang="ru-RU" sz="3600" b="1" dirty="0">
                <a:solidFill>
                  <a:srgbClr val="9999FF"/>
                </a:solidFill>
              </a:rPr>
            </a:br>
            <a:r>
              <a:rPr lang="ru-RU" sz="3600" b="1" dirty="0">
                <a:solidFill>
                  <a:srgbClr val="9999FF"/>
                </a:solidFill>
              </a:rPr>
              <a:t>преуспевающих </a:t>
            </a:r>
            <a:br>
              <a:rPr lang="ru-RU" sz="3600" b="1" dirty="0">
                <a:solidFill>
                  <a:srgbClr val="9999FF"/>
                </a:solidFill>
              </a:rPr>
            </a:br>
            <a:r>
              <a:rPr lang="ru-RU" sz="3600" b="1" dirty="0">
                <a:solidFill>
                  <a:srgbClr val="9999FF"/>
                </a:solidFill>
              </a:rPr>
              <a:t>выпускников ОСПО (колледж)</a:t>
            </a:r>
          </a:p>
        </p:txBody>
      </p:sp>
      <p:sp>
        <p:nvSpPr>
          <p:cNvPr id="13" name="Rectangle 38"/>
          <p:cNvSpPr>
            <a:spLocks noChangeArrowheads="1"/>
          </p:cNvSpPr>
          <p:nvPr/>
        </p:nvSpPr>
        <p:spPr bwMode="auto">
          <a:xfrm>
            <a:off x="2244725" y="341313"/>
            <a:ext cx="670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1600" b="1" dirty="0">
                <a:solidFill>
                  <a:srgbClr val="9999FF"/>
                </a:solidFill>
              </a:rPr>
              <a:t>Направление «Прикладная информатика»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6D34C4-843C-F7AA-26F9-9FF4C979B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133" y="3148420"/>
            <a:ext cx="5182850" cy="25750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88ED6D-631B-27AB-F922-69E7EEAE6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8494" y="3148420"/>
            <a:ext cx="3839033" cy="25750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4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4.07407E-6 C -0.01806 -0.01041 -0.08229 -0.01875 -0.10816 -0.06134 C -0.13403 -0.10416 -0.15937 -0.19421 -0.15521 -0.2574 C -0.15104 -0.32083 -0.1125 -0.39676 -0.08351 -0.44097 C -0.05451 -0.48518 -0.03108 -0.51134 0.01875 -0.52245 C 0.06858 -0.53356 0.15295 -0.53611 0.21528 -0.50833 C 0.2776 -0.48055 0.34566 -0.42963 0.39288 -0.35625 C 0.4401 -0.2831 0.48872 -0.17245 0.49878 -0.06921 C 0.50885 0.03403 0.48542 0.18241 0.45295 0.26343 C 0.42049 0.34445 0.36163 0.39005 0.30347 0.41713 C 0.24531 0.44422 0.15955 0.44375 0.10417 0.42662 C 0.04878 0.40949 0.00972 0.3838 -0.02917 0.31412 C -0.06806 0.24445 -0.12483 0.10463 -0.12917 0.00857 C -0.13351 -0.0875 -0.08872 -0.19189 -0.05521 -0.26226 C -0.0217 -0.33263 0.02135 -0.37615 0.07188 -0.41365 C 0.1224 -0.45115 0.2033 -0.4743 0.24792 -0.48726 C 0.29253 -0.50023 0.31267 -0.49027 0.33993 -0.49097 C 0.36719 -0.49166 0.39045 -0.48888 0.41181 -0.49097 C 0.43316 -0.49305 0.45642 -0.50092 0.46823 -0.5037 " pathEditMode="relative" rAng="0" ptsTypes="aaaaaaaaaaaaaaaaaaa">
                                      <p:cBhvr>
                                        <p:cTn id="15" dur="2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9" presetClass="exit" presetSubtype="0" de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8" grpId="0" animBg="1"/>
      <p:bldP spid="22548" grpId="1" animBg="1"/>
      <p:bldP spid="22548" grpId="2" animBg="1"/>
      <p:bldP spid="22548" grpId="3" animBg="1"/>
      <p:bldP spid="22551" grpId="0"/>
      <p:bldP spid="2255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4605338" y="528638"/>
            <a:ext cx="4572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200" dirty="0">
                <a:solidFill>
                  <a:srgbClr val="9999FF"/>
                </a:solidFill>
                <a:latin typeface="Tahoma" pitchFamily="34" charset="0"/>
              </a:rPr>
              <a:t>Направление</a:t>
            </a:r>
            <a:br>
              <a:rPr lang="ru-RU" sz="2200" dirty="0">
                <a:solidFill>
                  <a:srgbClr val="9999FF"/>
                </a:solidFill>
                <a:latin typeface="Tahoma" pitchFamily="34" charset="0"/>
              </a:rPr>
            </a:br>
            <a:r>
              <a:rPr lang="ru-RU" sz="2200" b="1" dirty="0">
                <a:solidFill>
                  <a:srgbClr val="9999FF"/>
                </a:solidFill>
                <a:latin typeface="Tahoma" pitchFamily="34" charset="0"/>
              </a:rPr>
              <a:t>«Прикладная информатика»</a:t>
            </a:r>
            <a:r>
              <a:rPr lang="ru-RU" sz="2200" dirty="0">
                <a:solidFill>
                  <a:srgbClr val="9999FF"/>
                </a:solidFill>
                <a:latin typeface="Tahoma" pitchFamily="34" charset="0"/>
              </a:rPr>
              <a:t> – одно из самых востребованных на современном рынке труда и в перспективе.</a:t>
            </a:r>
            <a:r>
              <a:rPr lang="ru-RU" sz="2200" dirty="0">
                <a:solidFill>
                  <a:srgbClr val="9999FF"/>
                </a:solidFill>
              </a:rPr>
              <a:t> 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63500" y="4343400"/>
            <a:ext cx="44434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dirty="0">
                <a:solidFill>
                  <a:srgbClr val="9999FF"/>
                </a:solidFill>
              </a:rPr>
              <a:t>Наши выпускники работают системными администраторами, экономистами, разработчиками информационных систем, системными аналитиками в крупных финансовых структурах, банках, таможенных и других государственных службах, в коммерческих и научных организациях.</a:t>
            </a:r>
          </a:p>
        </p:txBody>
      </p:sp>
      <p:pic>
        <p:nvPicPr>
          <p:cNvPr id="17444" name="Picture 36" descr="fon_d"/>
          <p:cNvPicPr>
            <a:picLocks noChangeAspect="1" noChangeArrowheads="1"/>
          </p:cNvPicPr>
          <p:nvPr/>
        </p:nvPicPr>
        <p:blipFill>
          <a:blip r:embed="rId3"/>
          <a:srcRect l="3711"/>
          <a:stretch>
            <a:fillRect/>
          </a:stretch>
        </p:blipFill>
        <p:spPr bwMode="auto">
          <a:xfrm>
            <a:off x="0" y="0"/>
            <a:ext cx="9144000" cy="523875"/>
          </a:xfrm>
          <a:prstGeom prst="rect">
            <a:avLst/>
          </a:prstGeom>
          <a:noFill/>
        </p:spPr>
      </p:pic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2092325" y="188913"/>
            <a:ext cx="670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1600" b="1" dirty="0">
                <a:solidFill>
                  <a:srgbClr val="9999FF"/>
                </a:solidFill>
              </a:rPr>
              <a:t>Направление «Прикладная информатика»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69D836-ACA4-D6E1-4223-F6FA281C4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24" y="371594"/>
            <a:ext cx="3605096" cy="29274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EE4543-D4FB-2F61-86CC-E3B7898AB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088" y="3473782"/>
            <a:ext cx="4393233" cy="3022695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19" grpId="0"/>
      <p:bldP spid="174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572000" y="666750"/>
            <a:ext cx="45720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60000"/>
              </a:spcBef>
            </a:pPr>
            <a:r>
              <a:rPr lang="ru-RU" sz="2000" b="1">
                <a:solidFill>
                  <a:srgbClr val="9999FF"/>
                </a:solidFill>
                <a:latin typeface="Tahoma" pitchFamily="34" charset="0"/>
              </a:rPr>
              <a:t>Мы живем </a:t>
            </a:r>
            <a:br>
              <a:rPr lang="en-US" sz="2000" b="1">
                <a:solidFill>
                  <a:srgbClr val="9999FF"/>
                </a:solidFill>
                <a:latin typeface="Tahoma" pitchFamily="34" charset="0"/>
              </a:rPr>
            </a:br>
            <a:r>
              <a:rPr lang="ru-RU" sz="2000" b="1">
                <a:solidFill>
                  <a:srgbClr val="9999FF"/>
                </a:solidFill>
                <a:latin typeface="Tahoma" pitchFamily="34" charset="0"/>
              </a:rPr>
              <a:t>в век массовых коммуникаций</a:t>
            </a:r>
            <a:r>
              <a:rPr lang="en-US" sz="2000" b="1">
                <a:solidFill>
                  <a:srgbClr val="9999FF"/>
                </a:solidFill>
                <a:latin typeface="Tahoma" pitchFamily="34" charset="0"/>
              </a:rPr>
              <a:t>,</a:t>
            </a:r>
            <a:r>
              <a:rPr lang="ru-RU" sz="2000" b="1">
                <a:solidFill>
                  <a:srgbClr val="9999FF"/>
                </a:solidFill>
                <a:latin typeface="Tahoma" pitchFamily="34" charset="0"/>
              </a:rPr>
              <a:t>   в преддверии информационного общества.</a:t>
            </a:r>
          </a:p>
          <a:p>
            <a:pPr>
              <a:spcBef>
                <a:spcPct val="60000"/>
              </a:spcBef>
            </a:pPr>
            <a:r>
              <a:rPr lang="ru-RU" sz="2000" b="1">
                <a:solidFill>
                  <a:srgbClr val="9999FF"/>
                </a:solidFill>
                <a:latin typeface="Tahoma" pitchFamily="34" charset="0"/>
              </a:rPr>
              <a:t>Информация </a:t>
            </a:r>
            <a:br>
              <a:rPr lang="en-US" sz="2000" b="1">
                <a:solidFill>
                  <a:srgbClr val="9999FF"/>
                </a:solidFill>
                <a:latin typeface="Tahoma" pitchFamily="34" charset="0"/>
              </a:rPr>
            </a:br>
            <a:r>
              <a:rPr lang="ru-RU" sz="2000" b="1">
                <a:solidFill>
                  <a:srgbClr val="9999FF"/>
                </a:solidFill>
                <a:latin typeface="Tahoma" pitchFamily="34" charset="0"/>
              </a:rPr>
              <a:t>становится стратегическим ресурсом государства.</a:t>
            </a:r>
            <a:r>
              <a:rPr lang="ru-RU">
                <a:solidFill>
                  <a:srgbClr val="9999FF"/>
                </a:solidFill>
              </a:rPr>
              <a:t> </a:t>
            </a:r>
          </a:p>
        </p:txBody>
      </p:sp>
      <p:pic>
        <p:nvPicPr>
          <p:cNvPr id="14345" name="Picture 9" descr="fon_d"/>
          <p:cNvPicPr>
            <a:picLocks noChangeAspect="1" noChangeArrowheads="1"/>
          </p:cNvPicPr>
          <p:nvPr/>
        </p:nvPicPr>
        <p:blipFill>
          <a:blip r:embed="rId3"/>
          <a:srcRect l="3711"/>
          <a:stretch>
            <a:fillRect/>
          </a:stretch>
        </p:blipFill>
        <p:spPr bwMode="auto">
          <a:xfrm>
            <a:off x="0" y="0"/>
            <a:ext cx="9144000" cy="523875"/>
          </a:xfrm>
          <a:prstGeom prst="rect">
            <a:avLst/>
          </a:prstGeom>
          <a:noFill/>
        </p:spPr>
      </p:pic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323850" y="5132388"/>
            <a:ext cx="5857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9999FF"/>
                </a:solidFill>
                <a:latin typeface="Tahoma" pitchFamily="34" charset="0"/>
              </a:rPr>
              <a:t>Скорость и точность передачи информации, особенно деловой, коммерческой</a:t>
            </a:r>
            <a:r>
              <a:rPr lang="en-US" b="1">
                <a:solidFill>
                  <a:srgbClr val="9999FF"/>
                </a:solidFill>
                <a:latin typeface="Tahoma" pitchFamily="34" charset="0"/>
              </a:rPr>
              <a:t>,</a:t>
            </a:r>
            <a:r>
              <a:rPr lang="ru-RU" b="1">
                <a:solidFill>
                  <a:srgbClr val="9999FF"/>
                </a:solidFill>
                <a:latin typeface="Tahoma" pitchFamily="34" charset="0"/>
              </a:rPr>
              <a:t> </a:t>
            </a:r>
            <a:br>
              <a:rPr lang="en-US" b="1">
                <a:solidFill>
                  <a:srgbClr val="9999FF"/>
                </a:solidFill>
                <a:latin typeface="Tahoma" pitchFamily="34" charset="0"/>
              </a:rPr>
            </a:br>
            <a:r>
              <a:rPr lang="ru-RU" b="1">
                <a:solidFill>
                  <a:srgbClr val="9999FF"/>
                </a:solidFill>
                <a:latin typeface="Tahoma" pitchFamily="34" charset="0"/>
              </a:rPr>
              <a:t>имеет решающее значение </a:t>
            </a:r>
            <a:br>
              <a:rPr lang="en-US" b="1">
                <a:solidFill>
                  <a:srgbClr val="9999FF"/>
                </a:solidFill>
                <a:latin typeface="Tahoma" pitchFamily="34" charset="0"/>
              </a:rPr>
            </a:br>
            <a:r>
              <a:rPr lang="ru-RU" b="1">
                <a:solidFill>
                  <a:srgbClr val="9999FF"/>
                </a:solidFill>
                <a:latin typeface="Tahoma" pitchFamily="34" charset="0"/>
              </a:rPr>
              <a:t>для любого бизнеса и предприятия.</a:t>
            </a:r>
          </a:p>
        </p:txBody>
      </p:sp>
      <p:pic>
        <p:nvPicPr>
          <p:cNvPr id="14349" name="Picture 13" descr="00007002"/>
          <p:cNvPicPr>
            <a:picLocks noChangeAspect="1" noChangeArrowheads="1"/>
          </p:cNvPicPr>
          <p:nvPr/>
        </p:nvPicPr>
        <p:blipFill>
          <a:blip r:embed="rId4"/>
          <a:srcRect t="10347"/>
          <a:stretch>
            <a:fillRect/>
          </a:stretch>
        </p:blipFill>
        <p:spPr bwMode="auto">
          <a:xfrm>
            <a:off x="446088" y="763588"/>
            <a:ext cx="3987800" cy="4227512"/>
          </a:xfrm>
          <a:prstGeom prst="rect">
            <a:avLst/>
          </a:prstGeom>
          <a:noFill/>
        </p:spPr>
      </p:pic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2092325" y="188913"/>
            <a:ext cx="670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1600" b="1" dirty="0">
                <a:solidFill>
                  <a:srgbClr val="9999FF"/>
                </a:solidFill>
              </a:rPr>
              <a:t>Направление «Прикладная информатика» 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fon_d"/>
          <p:cNvPicPr>
            <a:picLocks noChangeAspect="1" noChangeArrowheads="1"/>
          </p:cNvPicPr>
          <p:nvPr/>
        </p:nvPicPr>
        <p:blipFill>
          <a:blip r:embed="rId3"/>
          <a:srcRect l="3711"/>
          <a:stretch>
            <a:fillRect/>
          </a:stretch>
        </p:blipFill>
        <p:spPr bwMode="auto">
          <a:xfrm>
            <a:off x="0" y="0"/>
            <a:ext cx="9144000" cy="523875"/>
          </a:xfrm>
          <a:prstGeom prst="rect">
            <a:avLst/>
          </a:prstGeom>
          <a:noFill/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34963" y="612775"/>
            <a:ext cx="547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60000"/>
              </a:spcBef>
            </a:pPr>
            <a:r>
              <a:rPr lang="ru-RU" sz="2800" b="1">
                <a:solidFill>
                  <a:srgbClr val="9999FF"/>
                </a:solidFill>
                <a:latin typeface="Tahoma" pitchFamily="34" charset="0"/>
              </a:rPr>
              <a:t>Есть только один выход – </a:t>
            </a:r>
          </a:p>
        </p:txBody>
      </p:sp>
      <p:pic>
        <p:nvPicPr>
          <p:cNvPr id="11273" name="Picture 9" descr="fon_d"/>
          <p:cNvPicPr>
            <a:picLocks noChangeAspect="1" noChangeArrowheads="1"/>
          </p:cNvPicPr>
          <p:nvPr/>
        </p:nvPicPr>
        <p:blipFill>
          <a:blip r:embed="rId3"/>
          <a:srcRect l="3711"/>
          <a:stretch>
            <a:fillRect/>
          </a:stretch>
        </p:blipFill>
        <p:spPr bwMode="auto">
          <a:xfrm>
            <a:off x="0" y="0"/>
            <a:ext cx="9144000" cy="523875"/>
          </a:xfrm>
          <a:prstGeom prst="rect">
            <a:avLst/>
          </a:prstGeom>
          <a:noFill/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278063" y="5524500"/>
            <a:ext cx="3905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3600" b="1">
                <a:solidFill>
                  <a:srgbClr val="9999FF"/>
                </a:solidFill>
                <a:latin typeface="Tahoma" pitchFamily="34" charset="0"/>
              </a:rPr>
              <a:t>ЛУЧШЕ</a:t>
            </a:r>
          </a:p>
          <a:p>
            <a:pPr algn="r"/>
            <a:r>
              <a:rPr lang="ru-RU" sz="3600" b="1">
                <a:solidFill>
                  <a:srgbClr val="9999FF"/>
                </a:solidFill>
                <a:latin typeface="Tahoma" pitchFamily="34" charset="0"/>
              </a:rPr>
              <a:t>КОНКУРЕНТОВ</a:t>
            </a:r>
            <a:r>
              <a:rPr lang="ru-RU" sz="2400" b="1">
                <a:solidFill>
                  <a:srgbClr val="9999FF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11278" name="Picture 14" descr="000071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088" y="1277938"/>
            <a:ext cx="4125912" cy="2944812"/>
          </a:xfrm>
          <a:prstGeom prst="rect">
            <a:avLst/>
          </a:prstGeom>
          <a:noFill/>
        </p:spPr>
      </p:pic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4791075" y="1265238"/>
            <a:ext cx="35687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9999FF"/>
                </a:solidFill>
                <a:latin typeface="Tahoma" pitchFamily="34" charset="0"/>
              </a:rPr>
              <a:t>владеть</a:t>
            </a:r>
          </a:p>
          <a:p>
            <a:r>
              <a:rPr lang="ru-RU" sz="2400" b="1">
                <a:solidFill>
                  <a:srgbClr val="9999FF"/>
                </a:solidFill>
                <a:latin typeface="Tahoma" pitchFamily="34" charset="0"/>
              </a:rPr>
              <a:t>современными информационными технологиями </a:t>
            </a: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2092325" y="188913"/>
            <a:ext cx="670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1600" b="1" dirty="0">
                <a:solidFill>
                  <a:srgbClr val="9999FF"/>
                </a:solidFill>
              </a:rPr>
              <a:t>Направление «Прикладная информатика»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CE39B2-312B-B679-407C-5AB842925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941" y="3300842"/>
            <a:ext cx="3285499" cy="3028239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5" grpId="0"/>
      <p:bldP spid="112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fon_d"/>
          <p:cNvPicPr>
            <a:picLocks noChangeAspect="1" noChangeArrowheads="1"/>
          </p:cNvPicPr>
          <p:nvPr/>
        </p:nvPicPr>
        <p:blipFill>
          <a:blip r:embed="rId3"/>
          <a:srcRect l="3711"/>
          <a:stretch>
            <a:fillRect/>
          </a:stretch>
        </p:blipFill>
        <p:spPr bwMode="auto">
          <a:xfrm>
            <a:off x="0" y="0"/>
            <a:ext cx="9144000" cy="523875"/>
          </a:xfrm>
          <a:prstGeom prst="rect">
            <a:avLst/>
          </a:prstGeom>
          <a:noFill/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23850" y="663575"/>
            <a:ext cx="88090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60000"/>
              </a:spcBef>
            </a:pPr>
            <a:r>
              <a:rPr lang="ru-RU" sz="2800" b="1">
                <a:solidFill>
                  <a:srgbClr val="9999FF"/>
                </a:solidFill>
                <a:latin typeface="Tahoma" pitchFamily="34" charset="0"/>
              </a:rPr>
              <a:t>Современные информационные технологии обеспечивают экономисту: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46088" y="1882775"/>
            <a:ext cx="4125912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28650" indent="-628650">
              <a:spcAft>
                <a:spcPct val="10000"/>
              </a:spcAft>
              <a:buFont typeface="Wingdings" pitchFamily="2" charset="2"/>
              <a:buChar char="ü"/>
            </a:pPr>
            <a:r>
              <a:rPr lang="ru-RU" sz="2400" b="1">
                <a:solidFill>
                  <a:srgbClr val="9999FF"/>
                </a:solidFill>
                <a:latin typeface="Tahoma" pitchFamily="34" charset="0"/>
              </a:rPr>
              <a:t>планирование</a:t>
            </a:r>
          </a:p>
          <a:p>
            <a:pPr marL="628650" indent="-628650">
              <a:spcAft>
                <a:spcPct val="10000"/>
              </a:spcAft>
              <a:buFont typeface="Wingdings" pitchFamily="2" charset="2"/>
              <a:buChar char="ü"/>
            </a:pPr>
            <a:r>
              <a:rPr lang="ru-RU" sz="2400" b="1">
                <a:solidFill>
                  <a:srgbClr val="9999FF"/>
                </a:solidFill>
                <a:latin typeface="Tahoma" pitchFamily="34" charset="0"/>
              </a:rPr>
              <a:t>учет и отчетность</a:t>
            </a:r>
          </a:p>
          <a:p>
            <a:pPr marL="628650" indent="-628650">
              <a:spcAft>
                <a:spcPct val="10000"/>
              </a:spcAft>
              <a:buFont typeface="Wingdings" pitchFamily="2" charset="2"/>
              <a:buChar char="ü"/>
            </a:pPr>
            <a:r>
              <a:rPr lang="ru-RU" sz="2400" b="1">
                <a:solidFill>
                  <a:srgbClr val="9999FF"/>
                </a:solidFill>
                <a:latin typeface="Tahoma" pitchFamily="34" charset="0"/>
              </a:rPr>
              <a:t>статистику</a:t>
            </a:r>
          </a:p>
          <a:p>
            <a:pPr marL="628650" indent="-628650">
              <a:spcAft>
                <a:spcPct val="10000"/>
              </a:spcAft>
              <a:buFont typeface="Wingdings" pitchFamily="2" charset="2"/>
              <a:buChar char="ü"/>
            </a:pPr>
            <a:r>
              <a:rPr lang="ru-RU" sz="2400" b="1">
                <a:solidFill>
                  <a:srgbClr val="9999FF"/>
                </a:solidFill>
                <a:latin typeface="Tahoma" pitchFamily="34" charset="0"/>
              </a:rPr>
              <a:t>связь</a:t>
            </a:r>
          </a:p>
          <a:p>
            <a:pPr marL="628650" indent="-628650">
              <a:spcAft>
                <a:spcPct val="10000"/>
              </a:spcAft>
              <a:buFont typeface="Wingdings" pitchFamily="2" charset="2"/>
              <a:buChar char="ü"/>
            </a:pPr>
            <a:r>
              <a:rPr lang="ru-RU" sz="2400" b="1">
                <a:solidFill>
                  <a:srgbClr val="9999FF"/>
                </a:solidFill>
                <a:latin typeface="Tahoma" pitchFamily="34" charset="0"/>
              </a:rPr>
              <a:t>прогнозирование</a:t>
            </a:r>
          </a:p>
          <a:p>
            <a:pPr marL="628650" indent="-628650">
              <a:spcAft>
                <a:spcPct val="10000"/>
              </a:spcAft>
              <a:buFont typeface="Wingdings" pitchFamily="2" charset="2"/>
              <a:buChar char="ü"/>
            </a:pPr>
            <a:r>
              <a:rPr lang="ru-RU" sz="2400" b="1">
                <a:solidFill>
                  <a:srgbClr val="9999FF"/>
                </a:solidFill>
                <a:latin typeface="Tahoma" pitchFamily="34" charset="0"/>
              </a:rPr>
              <a:t>профессиональную</a:t>
            </a:r>
            <a:br>
              <a:rPr lang="ru-RU" sz="2400" b="1">
                <a:solidFill>
                  <a:srgbClr val="9999FF"/>
                </a:solidFill>
                <a:latin typeface="Tahoma" pitchFamily="34" charset="0"/>
              </a:rPr>
            </a:br>
            <a:r>
              <a:rPr lang="ru-RU" sz="2400" b="1">
                <a:solidFill>
                  <a:srgbClr val="9999FF"/>
                </a:solidFill>
                <a:latin typeface="Tahoma" pitchFamily="34" charset="0"/>
              </a:rPr>
              <a:t>культуру</a:t>
            </a: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2092325" y="188913"/>
            <a:ext cx="670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1600" b="1" dirty="0">
                <a:solidFill>
                  <a:srgbClr val="9999FF"/>
                </a:solidFill>
              </a:rPr>
              <a:t>Направление «Прикладная информатика» 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9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9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  <p:bldP spid="19466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fon_d"/>
          <p:cNvPicPr>
            <a:picLocks noChangeAspect="1" noChangeArrowheads="1"/>
          </p:cNvPicPr>
          <p:nvPr/>
        </p:nvPicPr>
        <p:blipFill>
          <a:blip r:embed="rId3"/>
          <a:srcRect l="3711"/>
          <a:stretch>
            <a:fillRect/>
          </a:stretch>
        </p:blipFill>
        <p:spPr bwMode="auto">
          <a:xfrm>
            <a:off x="0" y="0"/>
            <a:ext cx="9144000" cy="523875"/>
          </a:xfrm>
          <a:prstGeom prst="rect">
            <a:avLst/>
          </a:prstGeom>
          <a:noFill/>
        </p:spPr>
      </p:pic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323850" y="663575"/>
            <a:ext cx="88090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60000"/>
              </a:spcBef>
            </a:pPr>
            <a:r>
              <a:rPr lang="ru-RU" sz="2800" b="1" dirty="0">
                <a:solidFill>
                  <a:srgbClr val="9999FF"/>
                </a:solidFill>
                <a:latin typeface="Tahoma" pitchFamily="34" charset="0"/>
              </a:rPr>
              <a:t>Современные информационные технологии предоставляют возможность: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46088" y="1882775"/>
            <a:ext cx="531495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28650" indent="-628650">
              <a:spcAft>
                <a:spcPct val="25000"/>
              </a:spcAft>
              <a:buFont typeface="Wingdings" pitchFamily="2" charset="2"/>
              <a:buChar char="ü"/>
            </a:pP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эффективной поддержки принятия решений;</a:t>
            </a:r>
          </a:p>
          <a:p>
            <a:pPr marL="628650" indent="-628650">
              <a:spcAft>
                <a:spcPct val="25000"/>
              </a:spcAft>
              <a:buFont typeface="Wingdings" pitchFamily="2" charset="2"/>
              <a:buChar char="ü"/>
            </a:pP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оперативного</a:t>
            </a:r>
            <a:br>
              <a:rPr lang="ru-RU" sz="2400" b="1" dirty="0">
                <a:solidFill>
                  <a:srgbClr val="9999FF"/>
                </a:solidFill>
                <a:latin typeface="Tahoma" pitchFamily="34" charset="0"/>
              </a:rPr>
            </a:b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обмена информацией;</a:t>
            </a:r>
          </a:p>
          <a:p>
            <a:pPr marL="628650" indent="-628650">
              <a:spcAft>
                <a:spcPct val="25000"/>
              </a:spcAft>
              <a:buFont typeface="Wingdings" pitchFamily="2" charset="2"/>
              <a:buChar char="ü"/>
            </a:pP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автоматизации </a:t>
            </a:r>
            <a:br>
              <a:rPr lang="ru-RU" sz="2400" b="1" dirty="0">
                <a:solidFill>
                  <a:srgbClr val="9999FF"/>
                </a:solidFill>
                <a:latin typeface="Tahoma" pitchFamily="34" charset="0"/>
              </a:rPr>
            </a:b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контроля исполнения;</a:t>
            </a:r>
          </a:p>
          <a:p>
            <a:pPr marL="628650" indent="-628650">
              <a:spcAft>
                <a:spcPct val="25000"/>
              </a:spcAft>
              <a:buFont typeface="Wingdings" pitchFamily="2" charset="2"/>
              <a:buChar char="ü"/>
            </a:pP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диалога с партнерами </a:t>
            </a:r>
            <a:br>
              <a:rPr lang="ru-RU" sz="2400" b="1" dirty="0">
                <a:solidFill>
                  <a:srgbClr val="9999FF"/>
                </a:solidFill>
                <a:latin typeface="Tahoma" pitchFamily="34" charset="0"/>
              </a:rPr>
            </a:b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без перемещения</a:t>
            </a:r>
            <a:br>
              <a:rPr lang="ru-RU" sz="2400" b="1" dirty="0">
                <a:solidFill>
                  <a:srgbClr val="9999FF"/>
                </a:solidFill>
                <a:latin typeface="Tahoma" pitchFamily="34" charset="0"/>
              </a:rPr>
            </a:b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в пространстве.</a:t>
            </a: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2092325" y="188913"/>
            <a:ext cx="670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1600" b="1" dirty="0">
                <a:solidFill>
                  <a:srgbClr val="9999FF"/>
                </a:solidFill>
              </a:rPr>
              <a:t>Направление «Прикладная информатика»</a:t>
            </a: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5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5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5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uiExpand="1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fon_d"/>
          <p:cNvPicPr>
            <a:picLocks noChangeAspect="1" noChangeArrowheads="1"/>
          </p:cNvPicPr>
          <p:nvPr/>
        </p:nvPicPr>
        <p:blipFill>
          <a:blip r:embed="rId3"/>
          <a:srcRect l="3711"/>
          <a:stretch>
            <a:fillRect/>
          </a:stretch>
        </p:blipFill>
        <p:spPr bwMode="auto">
          <a:xfrm>
            <a:off x="0" y="0"/>
            <a:ext cx="9144000" cy="523875"/>
          </a:xfrm>
          <a:prstGeom prst="rect">
            <a:avLst/>
          </a:prstGeom>
          <a:noFill/>
        </p:spPr>
      </p:pic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23850" y="663575"/>
            <a:ext cx="88090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60000"/>
              </a:spcBef>
            </a:pPr>
            <a:r>
              <a:rPr lang="ru-RU" sz="2800" b="1">
                <a:solidFill>
                  <a:srgbClr val="9999FF"/>
                </a:solidFill>
                <a:latin typeface="Tahoma" pitchFamily="34" charset="0"/>
              </a:rPr>
              <a:t>Современные информационные технологии </a:t>
            </a:r>
            <a:br>
              <a:rPr lang="en-US" sz="2800" b="1">
                <a:solidFill>
                  <a:srgbClr val="9999FF"/>
                </a:solidFill>
                <a:latin typeface="Tahoma" pitchFamily="34" charset="0"/>
              </a:rPr>
            </a:br>
            <a:endParaRPr lang="ru-RU" sz="2800" b="1">
              <a:solidFill>
                <a:srgbClr val="9999FF"/>
              </a:solidFill>
              <a:latin typeface="Tahoma" pitchFamily="34" charset="0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446088" y="1878013"/>
            <a:ext cx="7493000" cy="32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28650" indent="-628650">
              <a:spcAft>
                <a:spcPct val="20000"/>
              </a:spcAft>
              <a:buFont typeface="Wingdings" pitchFamily="2" charset="2"/>
              <a:buChar char="ü"/>
            </a:pP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изучать рынок;</a:t>
            </a:r>
          </a:p>
          <a:p>
            <a:pPr marL="628650" indent="-628650">
              <a:spcAft>
                <a:spcPct val="20000"/>
              </a:spcAft>
              <a:buFont typeface="Wingdings" pitchFamily="2" charset="2"/>
              <a:buChar char="ü"/>
            </a:pP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мгновенно рассылать информацию </a:t>
            </a:r>
            <a:br>
              <a:rPr lang="ru-RU" sz="2400" b="1" dirty="0">
                <a:solidFill>
                  <a:srgbClr val="9999FF"/>
                </a:solidFill>
                <a:latin typeface="Tahoma" pitchFamily="34" charset="0"/>
              </a:rPr>
            </a:b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по сколь угодно </a:t>
            </a:r>
            <a:br>
              <a:rPr lang="ru-RU" sz="2400" b="1" dirty="0">
                <a:solidFill>
                  <a:srgbClr val="9999FF"/>
                </a:solidFill>
                <a:latin typeface="Tahoma" pitchFamily="34" charset="0"/>
              </a:rPr>
            </a:b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большому количеству адресов;</a:t>
            </a:r>
          </a:p>
          <a:p>
            <a:pPr marL="628650" indent="-628650">
              <a:spcAft>
                <a:spcPct val="20000"/>
              </a:spcAft>
              <a:buFont typeface="Wingdings" pitchFamily="2" charset="2"/>
              <a:buChar char="ü"/>
            </a:pP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оперативно получать </a:t>
            </a:r>
            <a:br>
              <a:rPr lang="ru-RU" sz="2400" b="1" dirty="0">
                <a:solidFill>
                  <a:srgbClr val="9999FF"/>
                </a:solidFill>
                <a:latin typeface="Tahoma" pitchFamily="34" charset="0"/>
              </a:rPr>
            </a:b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данные о конкурентах и партнерах; </a:t>
            </a:r>
          </a:p>
          <a:p>
            <a:pPr marL="628650" indent="-628650">
              <a:spcAft>
                <a:spcPct val="20000"/>
              </a:spcAft>
              <a:buFont typeface="Wingdings" pitchFamily="2" charset="2"/>
              <a:buChar char="ü"/>
            </a:pP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вести финансовую и иную коммерческую документацию. 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323850" y="1093788"/>
            <a:ext cx="2209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60000"/>
              </a:spcBef>
            </a:pPr>
            <a:r>
              <a:rPr lang="ru-RU" sz="2800" b="1">
                <a:solidFill>
                  <a:srgbClr val="9999FF"/>
                </a:solidFill>
                <a:latin typeface="Tahoma" pitchFamily="34" charset="0"/>
              </a:rPr>
              <a:t>помогают:</a:t>
            </a:r>
          </a:p>
        </p:txBody>
      </p:sp>
      <p:sp>
        <p:nvSpPr>
          <p:cNvPr id="7" name="Rectangle 38"/>
          <p:cNvSpPr>
            <a:spLocks noChangeArrowheads="1"/>
          </p:cNvSpPr>
          <p:nvPr/>
        </p:nvSpPr>
        <p:spPr bwMode="auto">
          <a:xfrm>
            <a:off x="2092325" y="188913"/>
            <a:ext cx="670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1600" b="1" dirty="0">
                <a:solidFill>
                  <a:srgbClr val="9999FF"/>
                </a:solidFill>
              </a:rPr>
              <a:t>Направление «Прикладная информатика»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6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6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uiExpand="1" build="p"/>
      <p:bldP spid="2663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fon_d"/>
          <p:cNvPicPr>
            <a:picLocks noChangeAspect="1" noChangeArrowheads="1"/>
          </p:cNvPicPr>
          <p:nvPr/>
        </p:nvPicPr>
        <p:blipFill>
          <a:blip r:embed="rId3"/>
          <a:srcRect l="3711"/>
          <a:stretch>
            <a:fillRect/>
          </a:stretch>
        </p:blipFill>
        <p:spPr bwMode="auto">
          <a:xfrm>
            <a:off x="0" y="0"/>
            <a:ext cx="9144000" cy="523875"/>
          </a:xfrm>
          <a:prstGeom prst="rect">
            <a:avLst/>
          </a:prstGeom>
          <a:noFill/>
        </p:spPr>
      </p:pic>
      <p:pic>
        <p:nvPicPr>
          <p:cNvPr id="16393" name="Picture 9" descr="fon_d"/>
          <p:cNvPicPr>
            <a:picLocks noChangeAspect="1" noChangeArrowheads="1"/>
          </p:cNvPicPr>
          <p:nvPr/>
        </p:nvPicPr>
        <p:blipFill>
          <a:blip r:embed="rId3"/>
          <a:srcRect l="3711"/>
          <a:stretch>
            <a:fillRect/>
          </a:stretch>
        </p:blipFill>
        <p:spPr bwMode="auto">
          <a:xfrm>
            <a:off x="0" y="0"/>
            <a:ext cx="9144000" cy="523875"/>
          </a:xfrm>
          <a:prstGeom prst="rect">
            <a:avLst/>
          </a:prstGeom>
          <a:noFill/>
        </p:spPr>
      </p:pic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23850" y="631825"/>
            <a:ext cx="8809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60000"/>
              </a:spcBef>
            </a:pPr>
            <a:r>
              <a:rPr lang="ru-RU" sz="2800" b="1">
                <a:solidFill>
                  <a:srgbClr val="9999FF"/>
                </a:solidFill>
                <a:latin typeface="Tahoma" pitchFamily="34" charset="0"/>
              </a:rPr>
              <a:t>НАШИ СТУДЕНТЫ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987425"/>
            <a:ext cx="5195888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buFont typeface="Wingdings" pitchFamily="2" charset="2"/>
              <a:buNone/>
            </a:pPr>
            <a:r>
              <a:rPr lang="ru-RU" sz="3200" b="1">
                <a:solidFill>
                  <a:srgbClr val="9999FF"/>
                </a:solidFill>
                <a:latin typeface="Tahoma" pitchFamily="34" charset="0"/>
              </a:rPr>
              <a:t>изучают</a:t>
            </a:r>
            <a:r>
              <a:rPr lang="ru-RU" sz="2400" b="1">
                <a:solidFill>
                  <a:srgbClr val="9999FF"/>
                </a:solidFill>
                <a:latin typeface="Tahoma" pitchFamily="34" charset="0"/>
              </a:rPr>
              <a:t> </a:t>
            </a:r>
            <a:br>
              <a:rPr lang="ru-RU" sz="2400" b="1">
                <a:solidFill>
                  <a:srgbClr val="9999FF"/>
                </a:solidFill>
                <a:latin typeface="Tahoma" pitchFamily="34" charset="0"/>
              </a:rPr>
            </a:br>
            <a:r>
              <a:rPr lang="ru-RU" sz="2400" b="1">
                <a:solidFill>
                  <a:srgbClr val="9999FF"/>
                </a:solidFill>
                <a:latin typeface="Tahoma" pitchFamily="34" charset="0"/>
              </a:rPr>
              <a:t>системные вопросы и модели экономики, </a:t>
            </a:r>
          </a:p>
          <a:p>
            <a:pPr algn="r">
              <a:buFont typeface="Wingdings" pitchFamily="2" charset="2"/>
              <a:buNone/>
            </a:pPr>
            <a:r>
              <a:rPr lang="ru-RU" sz="2400" b="1">
                <a:solidFill>
                  <a:srgbClr val="9999FF"/>
                </a:solidFill>
                <a:latin typeface="Tahoma" pitchFamily="34" charset="0"/>
              </a:rPr>
              <a:t>менеджмента и маркетинга </a:t>
            </a:r>
            <a:br>
              <a:rPr lang="ru-RU" sz="2400" b="1">
                <a:solidFill>
                  <a:srgbClr val="9999FF"/>
                </a:solidFill>
                <a:latin typeface="Tahoma" pitchFamily="34" charset="0"/>
              </a:rPr>
            </a:br>
            <a:r>
              <a:rPr lang="ru-RU" sz="2400" b="1">
                <a:solidFill>
                  <a:srgbClr val="9999FF"/>
                </a:solidFill>
                <a:latin typeface="Tahoma" pitchFamily="34" charset="0"/>
              </a:rPr>
              <a:t>на базе современных информационных технологий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4324350" y="3908425"/>
            <a:ext cx="481965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200" b="1" dirty="0">
                <a:solidFill>
                  <a:srgbClr val="9999FF"/>
                </a:solidFill>
                <a:latin typeface="Tahoma" pitchFamily="34" charset="0"/>
              </a:rPr>
              <a:t>получают</a:t>
            </a: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 </a:t>
            </a:r>
            <a:br>
              <a:rPr lang="ru-RU" sz="2400" b="1" dirty="0">
                <a:solidFill>
                  <a:srgbClr val="9999FF"/>
                </a:solidFill>
                <a:latin typeface="Tahoma" pitchFamily="34" charset="0"/>
              </a:rPr>
            </a:b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теоретические знания </a:t>
            </a:r>
            <a:br>
              <a:rPr lang="ru-RU" sz="2400" b="1" dirty="0">
                <a:solidFill>
                  <a:srgbClr val="9999FF"/>
                </a:solidFill>
                <a:latin typeface="Tahoma" pitchFamily="34" charset="0"/>
              </a:rPr>
            </a:b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и практические навыки использования современной вычислительной техники </a:t>
            </a:r>
            <a:br>
              <a:rPr lang="ru-RU" sz="2400" b="1" dirty="0">
                <a:solidFill>
                  <a:srgbClr val="9999FF"/>
                </a:solidFill>
                <a:latin typeface="Tahoma" pitchFamily="34" charset="0"/>
              </a:rPr>
            </a:b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и ее программного </a:t>
            </a:r>
            <a:br>
              <a:rPr lang="ru-RU" sz="2400" b="1" dirty="0">
                <a:solidFill>
                  <a:srgbClr val="9999FF"/>
                </a:solidFill>
                <a:latin typeface="Tahoma" pitchFamily="34" charset="0"/>
              </a:rPr>
            </a:br>
            <a:r>
              <a:rPr lang="ru-RU" sz="2400" b="1" dirty="0">
                <a:solidFill>
                  <a:srgbClr val="9999FF"/>
                </a:solidFill>
                <a:latin typeface="Tahoma" pitchFamily="34" charset="0"/>
              </a:rPr>
              <a:t>обеспечения</a:t>
            </a:r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2092325" y="188913"/>
            <a:ext cx="670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1600" b="1" dirty="0">
                <a:solidFill>
                  <a:srgbClr val="9999FF"/>
                </a:solidFill>
              </a:rPr>
              <a:t>Направление «Прикладная информатика»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1D429A-B229-9FE8-B723-005C9002E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125" y="1150939"/>
            <a:ext cx="3044451" cy="27570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FF7DC0-E72F-5B66-B779-9333AAE6D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" y="3757054"/>
            <a:ext cx="4225925" cy="2616852"/>
          </a:xfrm>
          <a:prstGeom prst="rect">
            <a:avLst/>
          </a:prstGeom>
        </p:spPr>
      </p:pic>
    </p:spTree>
  </p:cSld>
  <p:clrMapOvr>
    <a:masterClrMapping/>
  </p:clrMapOvr>
  <p:transition advClick="0" advTm="112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  <p:bldP spid="16396" grpId="0"/>
      <p:bldP spid="1639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fon_d"/>
          <p:cNvPicPr>
            <a:picLocks noChangeAspect="1" noChangeArrowheads="1"/>
          </p:cNvPicPr>
          <p:nvPr/>
        </p:nvPicPr>
        <p:blipFill>
          <a:blip r:embed="rId3"/>
          <a:srcRect l="3711"/>
          <a:stretch>
            <a:fillRect/>
          </a:stretch>
        </p:blipFill>
        <p:spPr bwMode="auto">
          <a:xfrm>
            <a:off x="0" y="0"/>
            <a:ext cx="9144000" cy="523875"/>
          </a:xfrm>
          <a:prstGeom prst="rect">
            <a:avLst/>
          </a:prstGeom>
          <a:noFill/>
        </p:spPr>
      </p:pic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23850" y="620713"/>
            <a:ext cx="8809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60000"/>
              </a:spcBef>
            </a:pPr>
            <a:r>
              <a:rPr lang="ru-RU" sz="2800" b="1">
                <a:solidFill>
                  <a:srgbClr val="9999FF"/>
                </a:solidFill>
                <a:latin typeface="Tahoma" pitchFamily="34" charset="0"/>
              </a:rPr>
              <a:t>В числе изучаемых дисциплин: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446088" y="1211263"/>
            <a:ext cx="83693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355600">
              <a:spcAft>
                <a:spcPct val="25000"/>
              </a:spcAft>
              <a:buFont typeface="Wingdings" pitchFamily="2" charset="2"/>
              <a:buChar char="ü"/>
            </a:pPr>
            <a:r>
              <a:rPr lang="ru-RU" sz="2000" b="1" dirty="0">
                <a:solidFill>
                  <a:srgbClr val="9999FF"/>
                </a:solidFill>
                <a:latin typeface="Tahoma" pitchFamily="34" charset="0"/>
              </a:rPr>
              <a:t>Проектирование информационных систем</a:t>
            </a:r>
            <a:endParaRPr lang="en-US" sz="2000" b="1" dirty="0">
              <a:solidFill>
                <a:srgbClr val="9999FF"/>
              </a:solidFill>
              <a:latin typeface="Tahoma" pitchFamily="34" charset="0"/>
            </a:endParaRPr>
          </a:p>
          <a:p>
            <a:pPr marL="355600" indent="-355600">
              <a:spcAft>
                <a:spcPct val="25000"/>
              </a:spcAft>
              <a:buFont typeface="Wingdings" pitchFamily="2" charset="2"/>
              <a:buChar char="ü"/>
            </a:pPr>
            <a:r>
              <a:rPr lang="ru-RU" sz="2000" b="1" dirty="0">
                <a:solidFill>
                  <a:srgbClr val="9999FF"/>
                </a:solidFill>
                <a:latin typeface="Tahoma" pitchFamily="34" charset="0"/>
              </a:rPr>
              <a:t>Интеллектуальные информационные системы</a:t>
            </a:r>
          </a:p>
          <a:p>
            <a:pPr marL="355600" indent="-355600">
              <a:spcAft>
                <a:spcPct val="25000"/>
              </a:spcAft>
              <a:buFont typeface="Wingdings" pitchFamily="2" charset="2"/>
              <a:buChar char="ü"/>
            </a:pPr>
            <a:r>
              <a:rPr lang="ru-RU" sz="2000" b="1" dirty="0">
                <a:solidFill>
                  <a:srgbClr val="9999FF"/>
                </a:solidFill>
                <a:latin typeface="Tahoma" pitchFamily="34" charset="0"/>
              </a:rPr>
              <a:t>Мировые информационные ресурсы</a:t>
            </a:r>
          </a:p>
          <a:p>
            <a:pPr marL="355600" indent="-355600">
              <a:spcAft>
                <a:spcPct val="25000"/>
              </a:spcAft>
              <a:buFont typeface="Wingdings" pitchFamily="2" charset="2"/>
              <a:buChar char="ü"/>
            </a:pPr>
            <a:r>
              <a:rPr lang="ru-RU" sz="2000" b="1" dirty="0">
                <a:solidFill>
                  <a:srgbClr val="9999FF"/>
                </a:solidFill>
                <a:latin typeface="Tahoma" pitchFamily="34" charset="0"/>
              </a:rPr>
              <a:t>Информационная безопасность</a:t>
            </a:r>
          </a:p>
          <a:p>
            <a:pPr marL="355600" indent="-355600">
              <a:spcAft>
                <a:spcPct val="25000"/>
              </a:spcAft>
              <a:buFont typeface="Wingdings" pitchFamily="2" charset="2"/>
              <a:buChar char="ü"/>
            </a:pPr>
            <a:r>
              <a:rPr lang="ru-RU" sz="2000" b="1" dirty="0">
                <a:solidFill>
                  <a:srgbClr val="9999FF"/>
                </a:solidFill>
                <a:latin typeface="Tahoma" pitchFamily="34" charset="0"/>
              </a:rPr>
              <a:t>Сетевая экономика</a:t>
            </a:r>
          </a:p>
          <a:p>
            <a:pPr marL="355600" indent="-355600">
              <a:spcAft>
                <a:spcPct val="25000"/>
              </a:spcAft>
              <a:buFont typeface="Wingdings" pitchFamily="2" charset="2"/>
              <a:buChar char="ü"/>
            </a:pPr>
            <a:r>
              <a:rPr lang="ru-RU" sz="2000" b="1" dirty="0">
                <a:solidFill>
                  <a:srgbClr val="9999FF"/>
                </a:solidFill>
                <a:latin typeface="Tahoma" pitchFamily="34" charset="0"/>
              </a:rPr>
              <a:t>Менеджмент</a:t>
            </a:r>
          </a:p>
          <a:p>
            <a:pPr marL="355600" indent="-355600">
              <a:spcAft>
                <a:spcPct val="25000"/>
              </a:spcAft>
              <a:buFont typeface="Wingdings" pitchFamily="2" charset="2"/>
              <a:buChar char="ü"/>
            </a:pPr>
            <a:r>
              <a:rPr lang="ru-RU" sz="2000" b="1" dirty="0">
                <a:solidFill>
                  <a:srgbClr val="9999FF"/>
                </a:solidFill>
                <a:latin typeface="Tahoma" pitchFamily="34" charset="0"/>
              </a:rPr>
              <a:t>Маркетинг</a:t>
            </a:r>
          </a:p>
          <a:p>
            <a:pPr marL="355600" indent="-355600">
              <a:spcAft>
                <a:spcPct val="25000"/>
              </a:spcAft>
              <a:buFont typeface="Wingdings" pitchFamily="2" charset="2"/>
              <a:buChar char="ü"/>
            </a:pPr>
            <a:r>
              <a:rPr lang="ru-RU" sz="2000" b="1" dirty="0">
                <a:solidFill>
                  <a:srgbClr val="9999FF"/>
                </a:solidFill>
                <a:latin typeface="Tahoma" pitchFamily="34" charset="0"/>
              </a:rPr>
              <a:t>Основы бизнеса</a:t>
            </a:r>
          </a:p>
          <a:p>
            <a:pPr marL="355600" indent="-355600">
              <a:spcAft>
                <a:spcPct val="25000"/>
              </a:spcAft>
              <a:buFont typeface="Wingdings" pitchFamily="2" charset="2"/>
              <a:buChar char="ü"/>
            </a:pPr>
            <a:r>
              <a:rPr lang="ru-RU" sz="2000" b="1" dirty="0">
                <a:solidFill>
                  <a:srgbClr val="9999FF"/>
                </a:solidFill>
                <a:latin typeface="Tahoma" pitchFamily="34" charset="0"/>
              </a:rPr>
              <a:t>Налогообложение</a:t>
            </a:r>
          </a:p>
          <a:p>
            <a:pPr marL="355600" indent="-355600">
              <a:spcAft>
                <a:spcPct val="25000"/>
              </a:spcAft>
              <a:buFont typeface="Wingdings" pitchFamily="2" charset="2"/>
              <a:buChar char="ü"/>
            </a:pPr>
            <a:r>
              <a:rPr lang="ru-RU" sz="2000" b="1" dirty="0">
                <a:solidFill>
                  <a:srgbClr val="9999FF"/>
                </a:solidFill>
                <a:latin typeface="Tahoma" pitchFamily="34" charset="0"/>
              </a:rPr>
              <a:t>Предметно-ориентированные экономические информационные системы</a:t>
            </a:r>
          </a:p>
          <a:p>
            <a:pPr marL="355600" indent="-355600">
              <a:spcAft>
                <a:spcPct val="25000"/>
              </a:spcAft>
              <a:buFont typeface="Wingdings" pitchFamily="2" charset="2"/>
              <a:buChar char="ü"/>
            </a:pPr>
            <a:r>
              <a:rPr lang="ru-RU" sz="2000" b="1" dirty="0">
                <a:solidFill>
                  <a:srgbClr val="9999FF"/>
                </a:solidFill>
                <a:latin typeface="Tahoma" pitchFamily="34" charset="0"/>
              </a:rPr>
              <a:t>Основы организации производства на промышленном предприятии и другие</a:t>
            </a: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2092325" y="188913"/>
            <a:ext cx="670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1600" b="1" dirty="0">
                <a:solidFill>
                  <a:srgbClr val="9999FF"/>
                </a:solidFill>
              </a:rPr>
              <a:t>Направление «Прикладная информатика»</a:t>
            </a:r>
          </a:p>
        </p:txBody>
      </p:sp>
    </p:spTree>
  </p:cSld>
  <p:clrMapOvr>
    <a:masterClrMapping/>
  </p:clrMapOvr>
  <p:transition advClick="0"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0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0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0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0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0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0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07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07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07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07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07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07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07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07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07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07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07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07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  <p:bldP spid="30729" grpId="0" uiExpand="1" build="p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"/>
</p:tagLst>
</file>

<file path=ppt/theme/theme1.xml><?xml version="1.0" encoding="utf-8"?>
<a:theme xmlns:a="http://schemas.openxmlformats.org/drawingml/2006/main" name="080801_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412</Words>
  <Application>Microsoft Office PowerPoint</Application>
  <PresentationFormat>Экран 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Tahoma</vt:lpstr>
      <vt:lpstr>Wingdings</vt:lpstr>
      <vt:lpstr>080801_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Катенька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Катюша</dc:creator>
  <cp:lastModifiedBy>Пользователь</cp:lastModifiedBy>
  <cp:revision>21</cp:revision>
  <dcterms:created xsi:type="dcterms:W3CDTF">2009-12-22T16:46:27Z</dcterms:created>
  <dcterms:modified xsi:type="dcterms:W3CDTF">2024-04-19T08:52:57Z</dcterms:modified>
</cp:coreProperties>
</file>